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72" r:id="rId3"/>
    <p:sldId id="276" r:id="rId4"/>
    <p:sldId id="277" r:id="rId5"/>
    <p:sldId id="278" r:id="rId6"/>
    <p:sldId id="279" r:id="rId7"/>
    <p:sldId id="273" r:id="rId8"/>
    <p:sldId id="280" r:id="rId9"/>
    <p:sldId id="27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990033"/>
    <a:srgbClr val="666633"/>
    <a:srgbClr val="CC33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15478F7-21FD-43E9-895E-EC7110DA2404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ridge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28600"/>
            <a:ext cx="8890000" cy="5943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379274"/>
            <a:ext cx="5105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66"/>
                </a:solidFill>
                <a:latin typeface="Eras Demi ITC" pitchFamily="34" charset="0"/>
              </a:rPr>
              <a:t>Security Automation Developer </a:t>
            </a:r>
            <a:r>
              <a:rPr lang="en-US" sz="3600" dirty="0" smtClean="0">
                <a:solidFill>
                  <a:srgbClr val="FFFF66"/>
                </a:solidFill>
                <a:latin typeface="Eras Demi ITC" pitchFamily="34" charset="0"/>
              </a:rPr>
              <a:t>Days - 2011</a:t>
            </a:r>
            <a:endParaRPr lang="en-US" sz="3600" dirty="0" smtClean="0">
              <a:solidFill>
                <a:srgbClr val="FFFF66"/>
              </a:solidFill>
              <a:latin typeface="Eras Demi ITC" pitchFamily="34" charset="0"/>
            </a:endParaRPr>
          </a:p>
          <a:p>
            <a:r>
              <a:rPr lang="en-US" sz="3600" dirty="0" smtClean="0">
                <a:solidFill>
                  <a:srgbClr val="FFFF66"/>
                </a:solidFill>
                <a:latin typeface="Eras Demi ITC" pitchFamily="34" charset="0"/>
              </a:rPr>
              <a:t>Day 2</a:t>
            </a:r>
            <a:endParaRPr lang="en-US" sz="3600" dirty="0">
              <a:solidFill>
                <a:srgbClr val="FFFF66"/>
              </a:solidFill>
              <a:latin typeface="Eras Demi IT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2000071"/>
            <a:ext cx="609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 smtClean="0">
                <a:solidFill>
                  <a:srgbClr val="FFFF66"/>
                </a:solidFill>
                <a:latin typeface="Eras Demi ITC" pitchFamily="34" charset="0"/>
              </a:rPr>
              <a:t>The MITRE Corporation</a:t>
            </a:r>
            <a:br>
              <a:rPr lang="en-US" sz="3600" dirty="0" smtClean="0">
                <a:solidFill>
                  <a:srgbClr val="FFFF66"/>
                </a:solidFill>
                <a:latin typeface="Eras Demi ITC" pitchFamily="34" charset="0"/>
              </a:rPr>
            </a:br>
            <a:r>
              <a:rPr lang="en-US" sz="3600" dirty="0" smtClean="0">
                <a:solidFill>
                  <a:srgbClr val="FFFF66"/>
                </a:solidFill>
                <a:latin typeface="Eras Demi ITC" pitchFamily="34" charset="0"/>
              </a:rPr>
              <a:t>Bedford, Massachusetts</a:t>
            </a:r>
            <a:endParaRPr lang="en-US" sz="3600" dirty="0">
              <a:solidFill>
                <a:srgbClr val="FFFF66"/>
              </a:solidFill>
              <a:latin typeface="Eras Demi IT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Boston </a:t>
            </a:r>
            <a:r>
              <a:rPr lang="en-US" dirty="0" smtClean="0"/>
              <a:t>History Moment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802594" y="1981200"/>
            <a:ext cx="7917965" cy="4114800"/>
            <a:chOff x="802594" y="1981200"/>
            <a:chExt cx="7917965" cy="4114800"/>
          </a:xfrm>
        </p:grpSpPr>
        <p:sp>
          <p:nvSpPr>
            <p:cNvPr id="16" name="TextBox 15"/>
            <p:cNvSpPr txBox="1"/>
            <p:nvPr/>
          </p:nvSpPr>
          <p:spPr>
            <a:xfrm>
              <a:off x="4724400" y="3557789"/>
              <a:ext cx="399615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Col William Prescott</a:t>
              </a:r>
              <a:endParaRPr lang="en-US" sz="3200" dirty="0"/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594" y="1981200"/>
              <a:ext cx="3537285" cy="411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7" name="Group 16"/>
          <p:cNvGrpSpPr/>
          <p:nvPr/>
        </p:nvGrpSpPr>
        <p:grpSpPr>
          <a:xfrm>
            <a:off x="609600" y="1864012"/>
            <a:ext cx="6848690" cy="4297680"/>
            <a:chOff x="609600" y="1864012"/>
            <a:chExt cx="6848690" cy="4297680"/>
          </a:xfrm>
        </p:grpSpPr>
        <p:sp>
          <p:nvSpPr>
            <p:cNvPr id="18" name="TextBox 17"/>
            <p:cNvSpPr txBox="1"/>
            <p:nvPr/>
          </p:nvSpPr>
          <p:spPr>
            <a:xfrm>
              <a:off x="4724400" y="3342489"/>
              <a:ext cx="273389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Jack Kennedy</a:t>
              </a:r>
              <a:endParaRPr lang="en-US" sz="3200" dirty="0"/>
            </a:p>
          </p:txBody>
        </p:sp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1864012"/>
              <a:ext cx="3581400" cy="42976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0" name="Group 19"/>
          <p:cNvGrpSpPr/>
          <p:nvPr/>
        </p:nvGrpSpPr>
        <p:grpSpPr>
          <a:xfrm>
            <a:off x="1330950" y="1628492"/>
            <a:ext cx="5908050" cy="4597544"/>
            <a:chOff x="1330950" y="1628492"/>
            <a:chExt cx="5908050" cy="4597544"/>
          </a:xfrm>
        </p:grpSpPr>
        <p:sp>
          <p:nvSpPr>
            <p:cNvPr id="21" name="TextBox 20"/>
            <p:cNvSpPr txBox="1"/>
            <p:nvPr/>
          </p:nvSpPr>
          <p:spPr>
            <a:xfrm>
              <a:off x="5064750" y="3342489"/>
              <a:ext cx="21742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John Kerry</a:t>
              </a:r>
              <a:endParaRPr lang="en-US" sz="3200" dirty="0"/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0950" y="1628492"/>
              <a:ext cx="2819400" cy="4597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37062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Access to the Facility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Rest Rooms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Breakfast, Lunch, Snack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Diet Restrictions?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Wednesday </a:t>
            </a:r>
            <a:r>
              <a:rPr lang="en-US" dirty="0" smtClean="0"/>
              <a:t>night social gathering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Local restaurants, points of interest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Questions?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58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the MITRE Center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2519066" y="2514600"/>
            <a:ext cx="1981200" cy="1981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are here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186066" y="2209800"/>
            <a:ext cx="3424534" cy="2877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5400000">
            <a:off x="1142315" y="3347650"/>
            <a:ext cx="1834635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Starbucks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700000">
            <a:off x="1003116" y="4902710"/>
            <a:ext cx="1326513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Stairway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7300" y="1524000"/>
            <a:ext cx="1943100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Refreshments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657601" y="1581090"/>
            <a:ext cx="381000" cy="4001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724401" y="1524000"/>
            <a:ext cx="381000" cy="4001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743201" y="5391090"/>
            <a:ext cx="381000" cy="4001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810001" y="5334000"/>
            <a:ext cx="381000" cy="4001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953001" y="5334000"/>
            <a:ext cx="381000" cy="4001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8600" y="3014246"/>
            <a:ext cx="990600" cy="338554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Men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8600" y="3429000"/>
            <a:ext cx="990600" cy="338554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Women</a:t>
            </a:r>
            <a:endParaRPr lang="en-US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948066" y="3285292"/>
            <a:ext cx="990600" cy="338554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Men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948066" y="3623846"/>
            <a:ext cx="990600" cy="338554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Women</a:t>
            </a:r>
            <a:endParaRPr lang="en-US" sz="1600" b="1" dirty="0"/>
          </a:p>
        </p:txBody>
      </p:sp>
      <p:sp>
        <p:nvSpPr>
          <p:cNvPr id="17" name="Rectangle 16"/>
          <p:cNvSpPr/>
          <p:nvPr/>
        </p:nvSpPr>
        <p:spPr>
          <a:xfrm>
            <a:off x="5334001" y="2362200"/>
            <a:ext cx="614065" cy="40954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167735" y="2362200"/>
            <a:ext cx="614065" cy="40954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334000" y="4467255"/>
            <a:ext cx="614065" cy="40954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167734" y="4467255"/>
            <a:ext cx="614065" cy="40954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010401" y="2362200"/>
            <a:ext cx="614065" cy="40954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010400" y="4467255"/>
            <a:ext cx="614065" cy="40954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186066" y="2971800"/>
            <a:ext cx="2438400" cy="169277"/>
          </a:xfrm>
          <a:prstGeom prst="rect">
            <a:avLst/>
          </a:prstGeom>
          <a:solidFill>
            <a:srgbClr val="5F5F5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186066" y="4088644"/>
            <a:ext cx="2438400" cy="178556"/>
          </a:xfrm>
          <a:prstGeom prst="rect">
            <a:avLst/>
          </a:prstGeom>
          <a:solidFill>
            <a:srgbClr val="5F5F5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7624466" y="2971800"/>
            <a:ext cx="909934" cy="1295400"/>
          </a:xfrm>
          <a:prstGeom prst="rect">
            <a:avLst/>
          </a:prstGeom>
          <a:solidFill>
            <a:srgbClr val="5F5F5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7888932" y="3105090"/>
            <a:ext cx="340667" cy="3494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7924800" y="3689121"/>
            <a:ext cx="340667" cy="3494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 rot="2700000">
            <a:off x="2579788" y="2754837"/>
            <a:ext cx="269186" cy="351145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-2700000">
            <a:off x="2732188" y="4100907"/>
            <a:ext cx="269186" cy="351145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514600" y="3352800"/>
            <a:ext cx="147935" cy="48276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1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the Conference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 attendees</a:t>
            </a:r>
          </a:p>
          <a:p>
            <a:pPr lvl="1"/>
            <a:r>
              <a:rPr lang="en-US" dirty="0" smtClean="0"/>
              <a:t>Current status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Future direction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Share thoughts and ideas among the SCAP community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Solicit feedback to help shape future direction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5638800"/>
            <a:ext cx="5867400" cy="8309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rgbClr val="00990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9900"/>
                </a:solidFill>
                <a:latin typeface="Informal Roman" pitchFamily="66" charset="0"/>
              </a:rPr>
              <a:t>Lunch Time Reports</a:t>
            </a:r>
            <a:endParaRPr lang="en-US" sz="4800" b="1" dirty="0">
              <a:solidFill>
                <a:srgbClr val="009900"/>
              </a:solidFill>
              <a:latin typeface="Informal Roman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374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the Attendees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Participate in the discussions</a:t>
            </a:r>
          </a:p>
          <a:p>
            <a:pPr lvl="1"/>
            <a:r>
              <a:rPr lang="en-US" dirty="0" smtClean="0"/>
              <a:t>Use the microphones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Network with your colleagues during breaks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Fill out the feedback form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99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marL="54864" algn="r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mtClean="0"/>
              <a:t>Full Agenda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81000" y="685800"/>
            <a:ext cx="8534400" cy="5867400"/>
          </a:xfrm>
          <a:prstGeom prst="rect">
            <a:avLst/>
          </a:prstGeom>
        </p:spPr>
        <p:txBody>
          <a:bodyPr numCol="1">
            <a:normAutofit fontScale="85000" lnSpcReduction="20000"/>
          </a:bodyPr>
          <a:lstStyle>
            <a:lvl1pPr marL="292100" indent="-292100" algn="l" rtl="0" eaLnBrk="1" latinLnBrk="0" hangingPunct="1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rtl="0" eaLnBrk="1" latinLnBrk="0" hangingPunct="1">
              <a:spcBef>
                <a:spcPts val="400"/>
              </a:spcBef>
              <a:buClr>
                <a:schemeClr val="accent2"/>
              </a:buClr>
              <a:buSzPct val="90000"/>
              <a:buFontTx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192024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Tuesday</a:t>
            </a:r>
          </a:p>
          <a:p>
            <a:pPr lvl="1"/>
            <a:r>
              <a:rPr lang="en-US" sz="2400" smtClean="0"/>
              <a:t>XCCDF</a:t>
            </a:r>
          </a:p>
          <a:p>
            <a:pPr lvl="1"/>
            <a:r>
              <a:rPr lang="en-US" sz="2400" smtClean="0"/>
              <a:t>OCIL</a:t>
            </a:r>
          </a:p>
          <a:p>
            <a:pPr lvl="1"/>
            <a:r>
              <a:rPr lang="en-US" sz="2400" smtClean="0"/>
              <a:t>SAIR</a:t>
            </a:r>
          </a:p>
          <a:p>
            <a:pPr lvl="1"/>
            <a:r>
              <a:rPr lang="en-US" sz="2400" smtClean="0"/>
              <a:t>Content Management</a:t>
            </a:r>
          </a:p>
          <a:p>
            <a:pPr marL="1598613" indent="-228600">
              <a:spcBef>
                <a:spcPts val="600"/>
              </a:spcBef>
            </a:pPr>
            <a:r>
              <a:rPr lang="en-US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Wednesday</a:t>
            </a:r>
          </a:p>
          <a:p>
            <a:pPr marL="1944688" lvl="1" defTabSz="1035050"/>
            <a:r>
              <a:rPr lang="en-US" sz="2400" smtClean="0"/>
              <a:t>SCAP 1.2</a:t>
            </a:r>
          </a:p>
          <a:p>
            <a:pPr marL="1944688" lvl="1" defTabSz="1035050"/>
            <a:r>
              <a:rPr lang="en-US" sz="2400" smtClean="0"/>
              <a:t>Asset Management</a:t>
            </a:r>
          </a:p>
          <a:p>
            <a:pPr marL="1944688" lvl="1" defTabSz="1035050"/>
            <a:r>
              <a:rPr lang="en-US" sz="2400" smtClean="0"/>
              <a:t>Content Development Best Practices</a:t>
            </a:r>
          </a:p>
          <a:p>
            <a:pPr marL="2963863" indent="-228600">
              <a:spcBef>
                <a:spcPts val="4800"/>
              </a:spcBef>
            </a:pPr>
            <a:r>
              <a:rPr lang="en-US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Thursday</a:t>
            </a:r>
          </a:p>
          <a:p>
            <a:pPr marL="3373438" lvl="1" indent="-233363"/>
            <a:r>
              <a:rPr lang="en-US" sz="2400" smtClean="0"/>
              <a:t>OVAL</a:t>
            </a:r>
          </a:p>
          <a:p>
            <a:pPr marL="3373438" lvl="1" indent="-233363"/>
            <a:r>
              <a:rPr lang="en-US" sz="2400" smtClean="0"/>
              <a:t>Remediation</a:t>
            </a:r>
          </a:p>
          <a:p>
            <a:pPr marL="3373438" lvl="1" indent="-233363"/>
            <a:r>
              <a:rPr lang="en-US" sz="2400" smtClean="0"/>
              <a:t>CPE</a:t>
            </a:r>
          </a:p>
          <a:p>
            <a:pPr marL="3889375" indent="-228600">
              <a:spcBef>
                <a:spcPts val="600"/>
              </a:spcBef>
            </a:pPr>
            <a:r>
              <a:rPr lang="en-US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Friday</a:t>
            </a:r>
          </a:p>
          <a:p>
            <a:pPr marL="4173538" lvl="1" defTabSz="1035050"/>
            <a:r>
              <a:rPr lang="en-US" sz="2400" smtClean="0"/>
              <a:t>OVAL for Artifact Hunting</a:t>
            </a:r>
          </a:p>
          <a:p>
            <a:pPr marL="4173538" lvl="1" defTabSz="1035050"/>
            <a:r>
              <a:rPr lang="en-US" sz="2400" smtClean="0"/>
              <a:t>CCE</a:t>
            </a:r>
          </a:p>
          <a:p>
            <a:pPr marL="3140075" lvl="1" indent="0">
              <a:buFontTx/>
              <a:buNone/>
            </a:pP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438400" y="3581400"/>
            <a:ext cx="3613731" cy="461665"/>
          </a:xfrm>
          <a:prstGeom prst="rect">
            <a:avLst/>
          </a:prstGeom>
          <a:solidFill>
            <a:srgbClr val="FFFF99"/>
          </a:solidFill>
          <a:ln w="38100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6600"/>
                </a:solidFill>
              </a:rPr>
              <a:t>Social at </a:t>
            </a:r>
            <a:r>
              <a:rPr lang="en-US" sz="2400" dirty="0" err="1" smtClean="0">
                <a:solidFill>
                  <a:srgbClr val="FF6600"/>
                </a:solidFill>
              </a:rPr>
              <a:t>FlatBread</a:t>
            </a:r>
            <a:r>
              <a:rPr lang="en-US" sz="2400" dirty="0" smtClean="0">
                <a:solidFill>
                  <a:srgbClr val="FF6600"/>
                </a:solidFill>
              </a:rPr>
              <a:t> Pizza</a:t>
            </a:r>
            <a:endParaRPr lang="en-US" sz="24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945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Lunchtime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Tuesday </a:t>
            </a:r>
            <a:r>
              <a:rPr lang="en-US" dirty="0"/>
              <a:t>– </a:t>
            </a:r>
            <a:r>
              <a:rPr lang="en-US" dirty="0" smtClean="0"/>
              <a:t>3C133</a:t>
            </a:r>
            <a:endParaRPr lang="en-US" dirty="0"/>
          </a:p>
          <a:p>
            <a:pPr lvl="1"/>
            <a:r>
              <a:rPr lang="en-US" dirty="0" smtClean="0"/>
              <a:t>XCCDF External Profile Topic Review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Wednesday </a:t>
            </a:r>
            <a:r>
              <a:rPr lang="en-US" dirty="0" smtClean="0"/>
              <a:t>– 1C232</a:t>
            </a:r>
          </a:p>
          <a:p>
            <a:pPr lvl="1"/>
            <a:r>
              <a:rPr lang="en-US" dirty="0" err="1" smtClean="0"/>
              <a:t>DoD</a:t>
            </a:r>
            <a:r>
              <a:rPr lang="en-US" dirty="0" smtClean="0"/>
              <a:t> Enterprise Continuous Monitoring &amp; SCAP</a:t>
            </a:r>
          </a:p>
          <a:p>
            <a:pPr lvl="1"/>
            <a:r>
              <a:rPr lang="en-US" dirty="0" smtClean="0"/>
              <a:t>Status … Lessons Learned … Way Ahead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Thursday – 1C232</a:t>
            </a:r>
          </a:p>
          <a:p>
            <a:pPr lvl="1"/>
            <a:r>
              <a:rPr lang="en-US" dirty="0" smtClean="0"/>
              <a:t>Remediation 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97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04800"/>
            <a:ext cx="3781425" cy="4764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5800" y="5257800"/>
            <a:ext cx="75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Tempus Sans ITC" pitchFamily="82" charset="0"/>
              </a:rPr>
              <a:t>Questions?</a:t>
            </a:r>
            <a:endParaRPr lang="en-US" sz="6000" dirty="0">
              <a:latin typeface="Tempus Sans IT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75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11294</TotalTime>
  <Words>181</Words>
  <Application>Microsoft Office PowerPoint</Application>
  <PresentationFormat>On-screen Show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Foundry</vt:lpstr>
      <vt:lpstr>PowerPoint Presentation</vt:lpstr>
      <vt:lpstr>Boston History Moment</vt:lpstr>
      <vt:lpstr>Logistics</vt:lpstr>
      <vt:lpstr>Map of the MITRE Center</vt:lpstr>
      <vt:lpstr>Goals of the Conference</vt:lpstr>
      <vt:lpstr>Role of the Attendees</vt:lpstr>
      <vt:lpstr>PowerPoint Presentation</vt:lpstr>
      <vt:lpstr>Lunchtime Reports</vt:lpstr>
      <vt:lpstr>PowerPoint Presentation</vt:lpstr>
    </vt:vector>
  </TitlesOfParts>
  <Company>The MITRE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sboczeno</dc:creator>
  <cp:lastModifiedBy>sboczeno</cp:lastModifiedBy>
  <cp:revision>35</cp:revision>
  <dcterms:created xsi:type="dcterms:W3CDTF">2009-06-05T17:36:17Z</dcterms:created>
  <dcterms:modified xsi:type="dcterms:W3CDTF">2011-06-13T20:08:04Z</dcterms:modified>
</cp:coreProperties>
</file>